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56" r:id="rId2"/>
    <p:sldId id="260" r:id="rId3"/>
    <p:sldId id="263" r:id="rId4"/>
    <p:sldId id="258" r:id="rId5"/>
    <p:sldId id="262" r:id="rId6"/>
    <p:sldId id="264" r:id="rId7"/>
    <p:sldId id="259" r:id="rId8"/>
    <p:sldId id="261" r:id="rId9"/>
  </p:sldIdLst>
  <p:sldSz cx="7226300" cy="10693400"/>
  <p:notesSz cx="6858000" cy="9144000"/>
  <p:defaultTextStyle>
    <a:defPPr>
      <a:defRPr lang="ru-RU"/>
    </a:defPPr>
    <a:lvl1pPr marL="0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1973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23945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35918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47890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59863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71835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83808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95780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3348" y="-120"/>
      </p:cViewPr>
      <p:guideLst>
        <p:guide orient="horz" pos="3368"/>
        <p:guide pos="22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1973" y="3321887"/>
            <a:ext cx="6142355" cy="22921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83945" y="6059593"/>
            <a:ext cx="5058410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1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3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35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47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59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71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83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957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8BF00-F346-4C57-856D-A19B714FC946}" type="datetimeFigureOut">
              <a:rPr lang="ru-RU" smtClean="0"/>
              <a:t>19.03.2017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751B-9F01-492B-A129-50F0527C8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493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8BF00-F346-4C57-856D-A19B714FC946}" type="datetimeFigureOut">
              <a:rPr lang="ru-RU" smtClean="0"/>
              <a:t>19.03.2017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751B-9F01-492B-A129-50F0527C8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87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929300" y="571801"/>
            <a:ext cx="1219439" cy="1216374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70987" y="571801"/>
            <a:ext cx="3537877" cy="1216374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8BF00-F346-4C57-856D-A19B714FC946}" type="datetimeFigureOut">
              <a:rPr lang="ru-RU" smtClean="0"/>
              <a:t>19.03.2017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751B-9F01-492B-A129-50F0527C8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84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8BF00-F346-4C57-856D-A19B714FC946}" type="datetimeFigureOut">
              <a:rPr lang="ru-RU" smtClean="0"/>
              <a:t>19.03.2017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751B-9F01-492B-A129-50F0527C8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760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0828" y="6871500"/>
            <a:ext cx="6142355" cy="2123828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0828" y="4532321"/>
            <a:ext cx="6142355" cy="2339180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1197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239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359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478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598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718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838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957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8BF00-F346-4C57-856D-A19B714FC946}" type="datetimeFigureOut">
              <a:rPr lang="ru-RU" smtClean="0"/>
              <a:t>19.03.2017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751B-9F01-492B-A129-50F0527C8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004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70987" y="3326836"/>
            <a:ext cx="2378657" cy="9408708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770082" y="3326836"/>
            <a:ext cx="2378657" cy="9408708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8BF00-F346-4C57-856D-A19B714FC946}" type="datetimeFigureOut">
              <a:rPr lang="ru-RU" smtClean="0"/>
              <a:t>19.03.2017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751B-9F01-492B-A129-50F0527C8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312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315" y="428232"/>
            <a:ext cx="6503670" cy="1782233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1315" y="2393639"/>
            <a:ext cx="3192871" cy="99755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1973" indent="0">
              <a:buNone/>
              <a:defRPr sz="2200" b="1"/>
            </a:lvl2pPr>
            <a:lvl3pPr marL="1023945" indent="0">
              <a:buNone/>
              <a:defRPr sz="2000" b="1"/>
            </a:lvl3pPr>
            <a:lvl4pPr marL="1535918" indent="0">
              <a:buNone/>
              <a:defRPr sz="1800" b="1"/>
            </a:lvl4pPr>
            <a:lvl5pPr marL="2047890" indent="0">
              <a:buNone/>
              <a:defRPr sz="1800" b="1"/>
            </a:lvl5pPr>
            <a:lvl6pPr marL="2559863" indent="0">
              <a:buNone/>
              <a:defRPr sz="1800" b="1"/>
            </a:lvl6pPr>
            <a:lvl7pPr marL="3071835" indent="0">
              <a:buNone/>
              <a:defRPr sz="1800" b="1"/>
            </a:lvl7pPr>
            <a:lvl8pPr marL="3583808" indent="0">
              <a:buNone/>
              <a:defRPr sz="1800" b="1"/>
            </a:lvl8pPr>
            <a:lvl9pPr marL="4095780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61315" y="3391194"/>
            <a:ext cx="3192871" cy="616108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670861" y="2393639"/>
            <a:ext cx="3194125" cy="99755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1973" indent="0">
              <a:buNone/>
              <a:defRPr sz="2200" b="1"/>
            </a:lvl2pPr>
            <a:lvl3pPr marL="1023945" indent="0">
              <a:buNone/>
              <a:defRPr sz="2000" b="1"/>
            </a:lvl3pPr>
            <a:lvl4pPr marL="1535918" indent="0">
              <a:buNone/>
              <a:defRPr sz="1800" b="1"/>
            </a:lvl4pPr>
            <a:lvl5pPr marL="2047890" indent="0">
              <a:buNone/>
              <a:defRPr sz="1800" b="1"/>
            </a:lvl5pPr>
            <a:lvl6pPr marL="2559863" indent="0">
              <a:buNone/>
              <a:defRPr sz="1800" b="1"/>
            </a:lvl6pPr>
            <a:lvl7pPr marL="3071835" indent="0">
              <a:buNone/>
              <a:defRPr sz="1800" b="1"/>
            </a:lvl7pPr>
            <a:lvl8pPr marL="3583808" indent="0">
              <a:buNone/>
              <a:defRPr sz="1800" b="1"/>
            </a:lvl8pPr>
            <a:lvl9pPr marL="4095780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670861" y="3391194"/>
            <a:ext cx="3194125" cy="616108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8BF00-F346-4C57-856D-A19B714FC946}" type="datetimeFigureOut">
              <a:rPr lang="ru-RU" smtClean="0"/>
              <a:t>19.03.2017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751B-9F01-492B-A129-50F0527C8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572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8BF00-F346-4C57-856D-A19B714FC946}" type="datetimeFigureOut">
              <a:rPr lang="ru-RU" smtClean="0"/>
              <a:t>19.03.2017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751B-9F01-492B-A129-50F0527C8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045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8BF00-F346-4C57-856D-A19B714FC946}" type="datetimeFigureOut">
              <a:rPr lang="ru-RU" smtClean="0"/>
              <a:t>19.03.2017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751B-9F01-492B-A129-50F0527C8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959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316" y="425756"/>
            <a:ext cx="2377403" cy="1811937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25283" y="425757"/>
            <a:ext cx="4039703" cy="9126521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61316" y="2237694"/>
            <a:ext cx="2377403" cy="7314584"/>
          </a:xfrm>
        </p:spPr>
        <p:txBody>
          <a:bodyPr/>
          <a:lstStyle>
            <a:lvl1pPr marL="0" indent="0">
              <a:buNone/>
              <a:defRPr sz="1600"/>
            </a:lvl1pPr>
            <a:lvl2pPr marL="511973" indent="0">
              <a:buNone/>
              <a:defRPr sz="1300"/>
            </a:lvl2pPr>
            <a:lvl3pPr marL="1023945" indent="0">
              <a:buNone/>
              <a:defRPr sz="1100"/>
            </a:lvl3pPr>
            <a:lvl4pPr marL="1535918" indent="0">
              <a:buNone/>
              <a:defRPr sz="1000"/>
            </a:lvl4pPr>
            <a:lvl5pPr marL="2047890" indent="0">
              <a:buNone/>
              <a:defRPr sz="1000"/>
            </a:lvl5pPr>
            <a:lvl6pPr marL="2559863" indent="0">
              <a:buNone/>
              <a:defRPr sz="1000"/>
            </a:lvl6pPr>
            <a:lvl7pPr marL="3071835" indent="0">
              <a:buNone/>
              <a:defRPr sz="1000"/>
            </a:lvl7pPr>
            <a:lvl8pPr marL="3583808" indent="0">
              <a:buNone/>
              <a:defRPr sz="1000"/>
            </a:lvl8pPr>
            <a:lvl9pPr marL="409578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8BF00-F346-4C57-856D-A19B714FC946}" type="datetimeFigureOut">
              <a:rPr lang="ru-RU" smtClean="0"/>
              <a:t>19.03.2017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751B-9F01-492B-A129-50F0527C8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042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6405" y="7485381"/>
            <a:ext cx="4335780" cy="883692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16405" y="955475"/>
            <a:ext cx="4335780" cy="6416040"/>
          </a:xfrm>
        </p:spPr>
        <p:txBody>
          <a:bodyPr/>
          <a:lstStyle>
            <a:lvl1pPr marL="0" indent="0">
              <a:buNone/>
              <a:defRPr sz="3600"/>
            </a:lvl1pPr>
            <a:lvl2pPr marL="511973" indent="0">
              <a:buNone/>
              <a:defRPr sz="3100"/>
            </a:lvl2pPr>
            <a:lvl3pPr marL="1023945" indent="0">
              <a:buNone/>
              <a:defRPr sz="2700"/>
            </a:lvl3pPr>
            <a:lvl4pPr marL="1535918" indent="0">
              <a:buNone/>
              <a:defRPr sz="2200"/>
            </a:lvl4pPr>
            <a:lvl5pPr marL="2047890" indent="0">
              <a:buNone/>
              <a:defRPr sz="2200"/>
            </a:lvl5pPr>
            <a:lvl6pPr marL="2559863" indent="0">
              <a:buNone/>
              <a:defRPr sz="2200"/>
            </a:lvl6pPr>
            <a:lvl7pPr marL="3071835" indent="0">
              <a:buNone/>
              <a:defRPr sz="2200"/>
            </a:lvl7pPr>
            <a:lvl8pPr marL="3583808" indent="0">
              <a:buNone/>
              <a:defRPr sz="2200"/>
            </a:lvl8pPr>
            <a:lvl9pPr marL="4095780" indent="0">
              <a:buNone/>
              <a:defRPr sz="22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16405" y="8369073"/>
            <a:ext cx="4335780" cy="1254988"/>
          </a:xfrm>
        </p:spPr>
        <p:txBody>
          <a:bodyPr/>
          <a:lstStyle>
            <a:lvl1pPr marL="0" indent="0">
              <a:buNone/>
              <a:defRPr sz="1600"/>
            </a:lvl1pPr>
            <a:lvl2pPr marL="511973" indent="0">
              <a:buNone/>
              <a:defRPr sz="1300"/>
            </a:lvl2pPr>
            <a:lvl3pPr marL="1023945" indent="0">
              <a:buNone/>
              <a:defRPr sz="1100"/>
            </a:lvl3pPr>
            <a:lvl4pPr marL="1535918" indent="0">
              <a:buNone/>
              <a:defRPr sz="1000"/>
            </a:lvl4pPr>
            <a:lvl5pPr marL="2047890" indent="0">
              <a:buNone/>
              <a:defRPr sz="1000"/>
            </a:lvl5pPr>
            <a:lvl6pPr marL="2559863" indent="0">
              <a:buNone/>
              <a:defRPr sz="1000"/>
            </a:lvl6pPr>
            <a:lvl7pPr marL="3071835" indent="0">
              <a:buNone/>
              <a:defRPr sz="1000"/>
            </a:lvl7pPr>
            <a:lvl8pPr marL="3583808" indent="0">
              <a:buNone/>
              <a:defRPr sz="1000"/>
            </a:lvl8pPr>
            <a:lvl9pPr marL="409578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8BF00-F346-4C57-856D-A19B714FC946}" type="datetimeFigureOut">
              <a:rPr lang="ru-RU" smtClean="0"/>
              <a:t>19.03.2017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751B-9F01-492B-A129-50F0527C8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646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315" y="428232"/>
            <a:ext cx="6503670" cy="1782233"/>
          </a:xfrm>
          <a:prstGeom prst="rect">
            <a:avLst/>
          </a:prstGeom>
        </p:spPr>
        <p:txBody>
          <a:bodyPr vert="horz" lIns="102395" tIns="51197" rIns="102395" bIns="5119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1315" y="2495129"/>
            <a:ext cx="6503670" cy="7057149"/>
          </a:xfrm>
          <a:prstGeom prst="rect">
            <a:avLst/>
          </a:prstGeom>
        </p:spPr>
        <p:txBody>
          <a:bodyPr vert="horz" lIns="102395" tIns="51197" rIns="102395" bIns="5119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61315" y="9911199"/>
            <a:ext cx="1686137" cy="569324"/>
          </a:xfrm>
          <a:prstGeom prst="rect">
            <a:avLst/>
          </a:prstGeom>
        </p:spPr>
        <p:txBody>
          <a:bodyPr vert="horz" lIns="102395" tIns="51197" rIns="102395" bIns="51197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8BF00-F346-4C57-856D-A19B714FC946}" type="datetimeFigureOut">
              <a:rPr lang="ru-RU" smtClean="0"/>
              <a:t>19.03.2017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468986" y="9911199"/>
            <a:ext cx="2288328" cy="569324"/>
          </a:xfrm>
          <a:prstGeom prst="rect">
            <a:avLst/>
          </a:prstGeom>
        </p:spPr>
        <p:txBody>
          <a:bodyPr vert="horz" lIns="102395" tIns="51197" rIns="102395" bIns="51197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178848" y="9911199"/>
            <a:ext cx="1686137" cy="569324"/>
          </a:xfrm>
          <a:prstGeom prst="rect">
            <a:avLst/>
          </a:prstGeom>
        </p:spPr>
        <p:txBody>
          <a:bodyPr vert="horz" lIns="102395" tIns="51197" rIns="102395" bIns="51197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67751B-9F01-492B-A129-50F0527C8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742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23945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3979" indent="-383979" algn="l" defTabSz="1023945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31955" indent="-319983" algn="l" defTabSz="1023945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9931" indent="-255986" algn="l" defTabSz="1023945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91904" indent="-255986" algn="l" defTabSz="1023945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303877" indent="-255986" algn="l" defTabSz="1023945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15849" indent="-255986" algn="l" defTabSz="102394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27822" indent="-255986" algn="l" defTabSz="102394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9794" indent="-255986" algn="l" defTabSz="102394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51767" indent="-255986" algn="l" defTabSz="102394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1973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3945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35918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7890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59863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71835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83808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95780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Ирина\Desktop\пед.чтения\a3527093ea83b9addac9b0baa1ada5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713435" y="1753665"/>
            <a:ext cx="10658806" cy="722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88814" y="522164"/>
            <a:ext cx="58326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Информационно-познавательный</a:t>
            </a:r>
          </a:p>
          <a:p>
            <a:pPr lvl="0" algn="ctr"/>
            <a:r>
              <a:rPr lang="ru-RU" sz="16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Журнал  по  безопасности   дорожного</a:t>
            </a:r>
          </a:p>
          <a:p>
            <a:pPr lvl="0" algn="ctr"/>
            <a:r>
              <a:rPr lang="ru-RU" sz="16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Движения   для  детей  дошкольного   возраста  </a:t>
            </a:r>
          </a:p>
          <a:p>
            <a:pPr lvl="0" algn="ctr"/>
            <a:r>
              <a:rPr lang="ru-RU" sz="16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   и   их  родителей</a:t>
            </a:r>
          </a:p>
          <a:p>
            <a:pPr lvl="0" algn="ctr"/>
            <a:r>
              <a:rPr lang="ru-RU" sz="16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МБДОУ «детский сад №14»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60822" y="2466380"/>
            <a:ext cx="568863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6600" b="1" dirty="0" smtClean="0">
                <a:ln w="24500" cmpd="dbl">
                  <a:solidFill>
                    <a:srgbClr val="FF0066"/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«Азбука </a:t>
            </a:r>
            <a:r>
              <a:rPr lang="ru-RU" sz="6600" b="1" dirty="0">
                <a:ln w="24500" cmpd="dbl">
                  <a:solidFill>
                    <a:srgbClr val="FF0066"/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безопасности»</a:t>
            </a:r>
          </a:p>
          <a:p>
            <a:pPr lvl="0" algn="ctr"/>
            <a:r>
              <a:rPr lang="ru-RU" sz="3200" b="1" dirty="0">
                <a:ln w="24500" cmpd="dbl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Выпуск </a:t>
            </a:r>
            <a:r>
              <a:rPr lang="ru-RU" sz="3200" b="1" dirty="0" smtClean="0">
                <a:ln w="24500" cmpd="dbl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№3</a:t>
            </a:r>
            <a:endParaRPr lang="ru-RU" sz="3200" b="1" dirty="0">
              <a:ln w="24500" cmpd="dbl">
                <a:solidFill>
                  <a:srgbClr val="002060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1062" y="9673325"/>
            <a:ext cx="1842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 2017г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9" name="Picture 5" descr="C:\Users\Ирина\Desktop\пед.чтения\fb66e6c582428a532f15191343a7227d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748" y="5222126"/>
            <a:ext cx="3263567" cy="445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617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пед.чтения\a3527093ea83b9addac9b0baa1ada5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721509" y="1721508"/>
            <a:ext cx="10693402" cy="7250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рапеция 3"/>
          <p:cNvSpPr/>
          <p:nvPr/>
        </p:nvSpPr>
        <p:spPr>
          <a:xfrm>
            <a:off x="1383307" y="1026220"/>
            <a:ext cx="4752528" cy="2217102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0782" y="1890316"/>
            <a:ext cx="6394195" cy="71096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-</a:t>
            </a:r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Полезная информация: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«И у светофора можно встретить опасность»</a:t>
            </a:r>
            <a:endParaRPr lang="ru-RU" sz="2400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-памятка для родителей:</a:t>
            </a:r>
          </a:p>
          <a:p>
            <a:r>
              <a:rPr lang="ru-RU" sz="24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«Правила поведения на улице»</a:t>
            </a:r>
            <a:endParaRPr lang="ru-RU" sz="2400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indent="-457200" algn="ctr">
              <a:buFontTx/>
              <a:buChar char="-"/>
            </a:pPr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Учим правила играя: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«Что за знак спрятался в стихах»</a:t>
            </a:r>
            <a:endParaRPr lang="ru-RU" sz="2400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- вместе научим  ребёнка  </a:t>
            </a:r>
          </a:p>
          <a:p>
            <a:pPr algn="ctr"/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безопасно жить в</a:t>
            </a:r>
          </a:p>
          <a:p>
            <a:pPr algn="ctr"/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этом мире!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«В младшем дошкольном возрасте ребёнок должен усвоить»</a:t>
            </a:r>
            <a:endParaRPr lang="ru-RU" sz="2400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buFontTx/>
              <a:buChar char="-"/>
            </a:pPr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Внимание! Ребёнок и дорога!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«Находясь с ребёнком на улице»</a:t>
            </a:r>
            <a:endParaRPr lang="ru-RU" sz="2400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51223" y="1026220"/>
            <a:ext cx="361669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all" dirty="0">
                <a:ln w="28575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Содержание:</a:t>
            </a:r>
          </a:p>
          <a:p>
            <a:pPr algn="ctr"/>
            <a:endParaRPr lang="ru-RU" sz="4000" b="1" cap="all" dirty="0">
              <a:ln w="28575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solidFill>
                <a:prstClr val="black"/>
              </a:solidFill>
              <a:effectLst>
                <a:reflection blurRad="12700" stA="28000" endPos="45000" dist="1000" dir="5400000" sy="-100000" algn="bl" rotWithShape="0"/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94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пед.чтения\a3527093ea83b9addac9b0baa1ada5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766032" y="1694504"/>
            <a:ext cx="10693402" cy="7304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8900" y="666180"/>
            <a:ext cx="6624736" cy="83224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</a:t>
            </a:r>
            <a:r>
              <a:rPr lang="ru-RU" sz="16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ru-RU" sz="18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У светофора </a:t>
            </a:r>
            <a:r>
              <a:rPr lang="ru-RU" sz="18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можно встретить опасность!</a:t>
            </a:r>
          </a:p>
          <a:p>
            <a:r>
              <a:rPr lang="ru-RU" sz="1400" b="1" dirty="0">
                <a:latin typeface="Times New Roman" pitchFamily="18" charset="0"/>
                <a:ea typeface="Times New Roman"/>
                <a:cs typeface="Times New Roman" pitchFamily="18" charset="0"/>
              </a:rPr>
              <a:t>Дети часто рассуждают так: «Машины еще стоят, водители меня видят к пропустят». Они ошибаются. Сразу после включения зеленого сигнала для водителей на переход может выехать автомобиль, который был не виден за стоящими машинами и шофер которого не видит пешехода. Если погас зеленый сигнал светофора для пешеходов — нужно остановиться.</a:t>
            </a:r>
          </a:p>
          <a:p>
            <a:r>
              <a:rPr lang="ru-RU" sz="1400" b="1" dirty="0">
                <a:latin typeface="Times New Roman" pitchFamily="18" charset="0"/>
                <a:ea typeface="Times New Roman"/>
                <a:cs typeface="Times New Roman" pitchFamily="18" charset="0"/>
              </a:rPr>
              <a:t>Сегодня на улицах городов мы постоянно сталкиваемся с тем, что водители автомобилей нарушают правила движения: мчатся на непозволительно высокой скорости, игнорируют сигналы светофора и знаки перехода. Поэтому недостаточно научить детей ориентироваться только на зеленый сигнал светофора. Переходя улицу, ребенок должен не только дождаться нужного света, но и убедиться в том, что все машины остановились.</a:t>
            </a:r>
          </a:p>
          <a:p>
            <a:r>
              <a:rPr lang="ru-RU" sz="1400" b="1" dirty="0">
                <a:latin typeface="Times New Roman" pitchFamily="18" charset="0"/>
                <a:ea typeface="Times New Roman"/>
                <a:cs typeface="Times New Roman" pitchFamily="18" charset="0"/>
              </a:rPr>
              <a:t>«Пустынную» улицу дети часто перебегают не глядя.</a:t>
            </a:r>
          </a:p>
          <a:p>
            <a:r>
              <a:rPr lang="ru-RU" sz="1400" b="1" dirty="0">
                <a:latin typeface="Times New Roman" pitchFamily="18" charset="0"/>
                <a:ea typeface="Times New Roman"/>
                <a:cs typeface="Times New Roman" pitchFamily="18" charset="0"/>
              </a:rPr>
              <a:t>На улице, где машины появляются редко, дети их не опасаются, выбегают на дорогу, предварительно не осмотрев ее, и попадают под автомобиль.</a:t>
            </a:r>
          </a:p>
          <a:p>
            <a:r>
              <a:rPr lang="ru-RU" sz="1400" b="1" dirty="0">
                <a:latin typeface="Times New Roman" pitchFamily="18" charset="0"/>
                <a:ea typeface="Times New Roman"/>
                <a:cs typeface="Times New Roman" pitchFamily="18" charset="0"/>
              </a:rPr>
              <a:t>Вырабатывайте у ребенка привычку всегда перед выходом на дорогу, даже если на ней нет машин, приостановиться, оглядеться, прислушаться — и только тогда переходить улицу.</a:t>
            </a:r>
          </a:p>
          <a:p>
            <a:r>
              <a:rPr lang="ru-RU" sz="1400" b="1" dirty="0">
                <a:latin typeface="Times New Roman" pitchFamily="18" charset="0"/>
                <a:ea typeface="Times New Roman"/>
                <a:cs typeface="Times New Roman" pitchFamily="18" charset="0"/>
              </a:rPr>
              <a:t>Стоя на осевой линии, помните: сзади может оказаться машина!</a:t>
            </a:r>
          </a:p>
          <a:p>
            <a:r>
              <a:rPr lang="ru-RU" sz="1400" b="1" dirty="0">
                <a:latin typeface="Times New Roman" pitchFamily="18" charset="0"/>
                <a:ea typeface="Times New Roman"/>
                <a:cs typeface="Times New Roman" pitchFamily="18" charset="0"/>
              </a:rPr>
              <a:t>Дойдя до осевой линии и остановившись, дети обычно следят только за теми машинами, которые приближаются к ним справа, и забывают об автомобилях, проезжающих у них за спиной. Испугавшись, ребенок может сделать шаг назад — прямо под колеса машины, подъехавшей к нему слева.</a:t>
            </a:r>
          </a:p>
          <a:p>
            <a:r>
              <a:rPr lang="ru-RU" sz="1400" b="1" dirty="0">
                <a:latin typeface="Times New Roman" pitchFamily="18" charset="0"/>
                <a:ea typeface="Times New Roman"/>
                <a:cs typeface="Times New Roman" pitchFamily="18" charset="0"/>
              </a:rPr>
              <a:t>Если пришлось остановиться на середине улицы, нужно быть предельно собранным, не делать ни одного движения, не осмотревшись, следить за автомобилями, приближающимися к вам справа и слева.</a:t>
            </a:r>
          </a:p>
          <a:p>
            <a:r>
              <a:rPr lang="ru-RU" sz="1400" b="1" dirty="0">
                <a:latin typeface="Times New Roman" pitchFamily="18" charset="0"/>
                <a:ea typeface="Times New Roman"/>
                <a:cs typeface="Times New Roman" pitchFamily="18" charset="0"/>
              </a:rPr>
              <a:t>На улице умейте крепко держать ребенка за руку!</a:t>
            </a:r>
          </a:p>
          <a:p>
            <a:r>
              <a:rPr lang="ru-RU" sz="1400" b="1" dirty="0">
                <a:latin typeface="Times New Roman" pitchFamily="18" charset="0"/>
                <a:ea typeface="Times New Roman"/>
                <a:cs typeface="Times New Roman" pitchFamily="18" charset="0"/>
              </a:rPr>
              <a:t>Находясь рядом со взрослым, ребенок полагается на него и либо вовсе не наблюдает за дорогой, либо наблюдает плохо. Взрослый же этого не учитывает.</a:t>
            </a:r>
          </a:p>
          <a:p>
            <a:r>
              <a:rPr lang="ru-RU" sz="1400" b="1" dirty="0">
                <a:latin typeface="Times New Roman" pitchFamily="18" charset="0"/>
                <a:ea typeface="Times New Roman"/>
                <a:cs typeface="Times New Roman" pitchFamily="18" charset="0"/>
              </a:rPr>
              <a:t>Дети, не заметив идущую машину и думая, что путь свободен, вырываются из рук взрослого, бегут через дорогу и попадают под колеса автомобиля. Возле перехода вы должны держать ребенка за руку так, чтобы он не мог вырваться.</a:t>
            </a:r>
          </a:p>
          <a:p>
            <a:r>
              <a:rPr lang="ru-RU" sz="1400" b="1" dirty="0">
                <a:latin typeface="Times New Roman" pitchFamily="18" charset="0"/>
                <a:ea typeface="Times New Roman"/>
                <a:cs typeface="Times New Roman" pitchFamily="18" charset="0"/>
              </a:rPr>
              <a:t>Арки и выезды из дворов — места повышенной скрытой опасности.</a:t>
            </a:r>
          </a:p>
          <a:p>
            <a:r>
              <a:rPr lang="ru-RU" sz="1400" b="1" dirty="0">
                <a:latin typeface="Times New Roman" pitchFamily="18" charset="0"/>
                <a:ea typeface="Times New Roman"/>
                <a:cs typeface="Times New Roman" pitchFamily="18" charset="0"/>
              </a:rPr>
              <a:t>В больших городах местом повышенной опасности являются арки, через которые из глубины дворов на проезжую часть выезжают машины. Недопустимо, чтобы ребенок бежал мимо такой арки впереди взрослого: его необходимо держать за руку.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</a:p>
        </p:txBody>
      </p:sp>
      <p:pic>
        <p:nvPicPr>
          <p:cNvPr id="2050" name="Picture 2" descr="C:\Users\Ирина\Desktop\пед.чтения\fb66e6c582428a532f15191343a7227d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054" y="8472185"/>
            <a:ext cx="1391232" cy="1897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231" y="8472185"/>
            <a:ext cx="1884326" cy="1800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22" y="8731076"/>
            <a:ext cx="1884363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248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Ирина\Desktop\пед.чтения\a3527093ea83b9addac9b0baa1ada5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695970" y="1728298"/>
            <a:ext cx="10693400" cy="7236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Ирина\Desktop\газета по пдд\ken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5" t="2958" r="5042" b="6306"/>
          <a:stretch/>
        </p:blipFill>
        <p:spPr bwMode="auto">
          <a:xfrm>
            <a:off x="689316" y="773723"/>
            <a:ext cx="6020973" cy="882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380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Ирина\Desktop\пед.чтения\a3527093ea83b9addac9b0baa1ada5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713435" y="1753665"/>
            <a:ext cx="10658806" cy="722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Ирина\Desktop\газета по пдд\21.03.2016_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8080">
            <a:off x="275576" y="888817"/>
            <a:ext cx="3283939" cy="4728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Ирина\Desktop\i (1)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190" y="3253253"/>
            <a:ext cx="2428140" cy="422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Ирина\Desktop\газета по пдд\2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20"/>
          <a:stretch/>
        </p:blipFill>
        <p:spPr bwMode="auto">
          <a:xfrm>
            <a:off x="1917544" y="5992947"/>
            <a:ext cx="4933107" cy="4250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Ирина\Desktop\svetoforik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4F4F4"/>
              </a:clrFrom>
              <a:clrTo>
                <a:srgbClr val="F4F4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7290" y="5363996"/>
            <a:ext cx="2592288" cy="517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479" y="450156"/>
            <a:ext cx="4042047" cy="2432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908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пед.чтения\a3527093ea83b9addac9b0baa1ada5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783656" y="1694505"/>
            <a:ext cx="10693402" cy="7304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Рисунок 2" descr="Описание: http://www.lyceum8.ru/pdd/images/pereho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6773">
            <a:off x="4870851" y="572330"/>
            <a:ext cx="1977646" cy="1758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1" name="Рисунок 3" descr="Описание: http://www.lyceum8.ru/pdd/images/vel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593" y="8860587"/>
            <a:ext cx="2536825" cy="177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28774" y="538163"/>
            <a:ext cx="7226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ru-RU" sz="1800" b="1" i="1" u="none" strike="noStrike" cap="none" normalizeH="0" baseline="0" dirty="0" smtClean="0" bmk="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младшем дошкольном возрасте ребёнок 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1" u="none" strike="noStrike" cap="none" normalizeH="0" baseline="0" dirty="0" smtClean="0" bmk="В_младшем_дошкольном_возрасте_ребёнок_до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должен усвоить: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 rot="10800000" flipV="1">
            <a:off x="459613" y="766763"/>
            <a:ext cx="6408712" cy="5693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* Правила дорожного движения;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* элементы дороги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(дорога, проезжая часть, тротуар, обочина, пешеходный переход, перекрёсток);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* транспортные средства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(трамвай, автобус, троллейбус, легковой автомобиль, грузовой автомобиль, мотоцикл, велосипед);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* средства регулирования дорожного движения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;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* красный, жёлтый и зелёный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сигналы светофора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;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* правила движения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по обочинам и тротуарам;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* правила перехода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проезжей части;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* без взрослых выходить на дорогу нельзя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;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* правила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посадки, поведения и высадки в общественном транспорте.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99FF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Д</a:t>
            </a:r>
            <a:r>
              <a:rPr kumimoji="0" lang="ru-RU" sz="1800" b="1" i="1" u="none" strike="noStrike" cap="none" normalizeH="0" baseline="0" dirty="0" smtClean="0" bmk="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ля этого вам нужно: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-с правилами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только в объёме, необходимом для усвоения;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-для ознакомления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использовать дорожные ситуации при прогулках во дворе, на дороге;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-объяснять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, что происходит на дороге, какие транспортные средства он видит;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-когда и где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можно переходить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проезжую часть, когда и где нельзя;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-указывать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на нарушителей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правил, как пешеходов, так и водителей;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-научите ребенка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правилам езды на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59612" y="6460630"/>
            <a:ext cx="6079977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велосипеде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(где можно ездить, а где нельзя, как подавать сигналы о повороте и об остановке);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-когда едете с ребенком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на велосипеде, держитесь сзади, чтобы контролировать ребенка и отмечать его ошибки;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-закреплять зрительную память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(где транспортное средство, элементы дороги, магазины, школы, детские сады, аптеки, пешеходные переходы, светофоры, пути безопасного и опасного движения в детский сад);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-развивать пространственное представление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(близко, далеко, слева, справа, по ходу движения, сзади);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-развивать представление о скорости движения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транспортных средств пешеходов (быстро едет, медленно, поворачивает);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-не запугивать ребёнка улицей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: страх перед транспортом не менее вреден, чем беспечность и невнимательность;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-читать ребёнку стихи, загадки, детские книжки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на тему безопасности движения.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56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рина\Desktop\пед.чтения\a3527093ea83b9addac9b0baa1ada5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721508" y="1721508"/>
            <a:ext cx="10693402" cy="7250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Ирина\Desktop\газета по пдд\pamyatka_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" t="11212" r="4672" b="13687"/>
          <a:stretch/>
        </p:blipFill>
        <p:spPr bwMode="auto">
          <a:xfrm>
            <a:off x="588814" y="922274"/>
            <a:ext cx="5164432" cy="545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76846" y="522164"/>
            <a:ext cx="487640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all" spc="0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Находясь с ребёнком на улице</a:t>
            </a:r>
            <a:endParaRPr lang="ru-RU" b="1" cap="all" spc="0" dirty="0">
              <a:ln w="9000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8814" y="6352015"/>
            <a:ext cx="6199063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/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Помогите вашему ребенку </a:t>
            </a:r>
          </a:p>
          <a:p>
            <a:pPr lvl="0" algn="ctr" defTabSz="914400"/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сохранить жизнь и здоровье на дороге! </a:t>
            </a:r>
          </a:p>
          <a:p>
            <a:pPr lvl="0" algn="just" defTabSz="914400"/>
            <a:endParaRPr lang="ru-RU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defTabSz="914400"/>
            <a:r>
              <a:rPr lang="ru-RU" sz="14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Самое главное:</a:t>
            </a:r>
          </a:p>
          <a:p>
            <a:pPr lvl="0" algn="just" defTabSz="914400"/>
            <a:endParaRPr lang="ru-RU" sz="1400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defTabSz="914400"/>
            <a:r>
              <a:rPr lang="ru-RU" sz="14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САМИ Не нарушайте правила дорожного </a:t>
            </a:r>
            <a:r>
              <a:rPr lang="ru-RU" sz="1400" b="1" i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движения, </a:t>
            </a:r>
            <a:r>
              <a:rPr lang="ru-RU" sz="14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ведь дети копируют поведение взрослых, без вас они будут вести себя также! </a:t>
            </a:r>
            <a:endParaRPr lang="ru-RU" sz="1400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defTabSz="914400"/>
            <a:r>
              <a:rPr lang="ru-RU" sz="14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В кругу семьи поговорите о правилах поведения на улице в качестве пешехода и самое главное - </a:t>
            </a:r>
            <a:r>
              <a:rPr lang="ru-RU" sz="14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сами соблюдайте эти правила, чтобы быть примером своему ребёнку. </a:t>
            </a:r>
            <a:endParaRPr lang="ru-RU" sz="1400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defTabSz="914400"/>
            <a:r>
              <a:rPr lang="ru-RU" sz="14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Никогда не переходите дорогу на красный или жёлтый сигнал светофора. Если ребёнок сделает это с вами, он так будет поступать и без Вас!</a:t>
            </a:r>
            <a:endParaRPr lang="ru-RU" sz="1400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defTabSz="914400"/>
            <a:r>
              <a:rPr lang="ru-RU" sz="14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Уважаемые родители!</a:t>
            </a:r>
            <a:endParaRPr lang="ru-RU" sz="1400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defTabSz="914400"/>
            <a:r>
              <a:rPr lang="ru-RU" sz="14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Помните, что от знаний правил дорожного движения зависит жизнь вашего ребёнка.</a:t>
            </a:r>
            <a:endParaRPr lang="ru-RU" sz="1400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defTabSz="914400"/>
            <a:r>
              <a:rPr lang="ru-RU" sz="14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Ваша родительская обязанность – сохранить ему </a:t>
            </a:r>
            <a:endParaRPr lang="ru-RU" sz="1400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defTabSz="914400"/>
            <a:r>
              <a:rPr lang="ru-RU" sz="14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здоровье и жизнь.</a:t>
            </a:r>
            <a:endParaRPr lang="ru-RU" sz="1400" dirty="0">
              <a:solidFill>
                <a:prstClr val="black"/>
              </a:solidFill>
            </a:endParaRPr>
          </a:p>
        </p:txBody>
      </p:sp>
      <p:pic>
        <p:nvPicPr>
          <p:cNvPr id="4099" name="Picture 3" descr="D:\рабочий стол 2\кружок пдд\картинки по пдд\879103a68d63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594" y="4914652"/>
            <a:ext cx="1725953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рабочий стол 2\кружок пдд\картинки по пдд\картинки\02_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20021">
            <a:off x="5295594" y="2754412"/>
            <a:ext cx="2100982" cy="1494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рабочий стол 2\кружок пдд\картинки по пдд\картинки дорожных ситуаций\svetofor_w200_h27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666" y="522164"/>
            <a:ext cx="1212001" cy="164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305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рапеция 3"/>
          <p:cNvSpPr/>
          <p:nvPr/>
        </p:nvSpPr>
        <p:spPr>
          <a:xfrm>
            <a:off x="1380902" y="996439"/>
            <a:ext cx="4682924" cy="2217102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79078" y="10236200"/>
            <a:ext cx="1326159" cy="45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69830" y="882203"/>
            <a:ext cx="5551632" cy="23313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3074" name="Picture 2" descr="C:\Users\Ирина\Desktop\пед.чтения\a3527093ea83b9addac9b0baa1ada5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694216" y="1694215"/>
            <a:ext cx="10693402" cy="7304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69830" y="4986660"/>
            <a:ext cx="51149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276">
              <a:defRPr/>
            </a:pPr>
            <a:r>
              <a:rPr lang="ru-RU" sz="1800" b="1" spc="50" dirty="0">
                <a:ln w="12700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Выпуск подготовила: </a:t>
            </a:r>
            <a:r>
              <a:rPr lang="ru-RU" sz="1800" b="1" spc="50" dirty="0" err="1">
                <a:ln w="12700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Проворнова</a:t>
            </a:r>
            <a:r>
              <a:rPr lang="ru-RU" sz="1800" b="1" spc="50" dirty="0">
                <a:ln w="12700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 И.Ю.</a:t>
            </a:r>
          </a:p>
          <a:p>
            <a:pPr algn="ctr" defTabSz="914276">
              <a:defRPr/>
            </a:pPr>
            <a:r>
              <a:rPr lang="ru-RU" sz="1800" b="1" spc="50" dirty="0">
                <a:ln w="12700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Воспитатель высшей квалификационной категории муниципального бюджетного дошкольного образовательного учреждения </a:t>
            </a:r>
          </a:p>
          <a:p>
            <a:pPr algn="ctr" defTabSz="914276">
              <a:defRPr/>
            </a:pPr>
            <a:r>
              <a:rPr lang="ru-RU" sz="1800" b="1" spc="50" dirty="0">
                <a:ln w="12700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« Детский сад присмотра и оздоровления детей № 14</a:t>
            </a:r>
          </a:p>
          <a:p>
            <a:pPr algn="ctr" defTabSz="914276">
              <a:defRPr/>
            </a:pPr>
            <a:r>
              <a:rPr lang="ru-RU" sz="1800" b="1" spc="50" dirty="0">
                <a:ln w="12700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 « Подсолнушек»</a:t>
            </a:r>
          </a:p>
          <a:p>
            <a:pPr algn="ctr" defTabSz="914276">
              <a:defRPr/>
            </a:pPr>
            <a:r>
              <a:rPr lang="ru-RU" sz="1800" b="1" spc="50" dirty="0" err="1">
                <a:ln w="12700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Чистопольского</a:t>
            </a:r>
            <a:r>
              <a:rPr lang="ru-RU" sz="1800" b="1" spc="50" dirty="0">
                <a:ln w="12700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 муниципального района РТ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57881" y="8083004"/>
            <a:ext cx="49685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422980 Республика Татарстан,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1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Чистопольский</a:t>
            </a: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муниципальный район,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г. Чистополь, ул. Г. Тукая, д. 54 «Е»</a:t>
            </a:r>
          </a:p>
        </p:txBody>
      </p:sp>
      <p:pic>
        <p:nvPicPr>
          <p:cNvPr id="3075" name="Picture 3" descr="C:\Users\Ирина\Desktop\i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" b="20247"/>
          <a:stretch/>
        </p:blipFill>
        <p:spPr bwMode="auto">
          <a:xfrm>
            <a:off x="619150" y="803904"/>
            <a:ext cx="6052992" cy="3286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929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844</Words>
  <Application>Microsoft Office PowerPoint</Application>
  <PresentationFormat>Произвольный</PresentationFormat>
  <Paragraphs>89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Ирина</cp:lastModifiedBy>
  <cp:revision>8</cp:revision>
  <dcterms:created xsi:type="dcterms:W3CDTF">2017-03-16T17:59:26Z</dcterms:created>
  <dcterms:modified xsi:type="dcterms:W3CDTF">2017-03-19T15:53:37Z</dcterms:modified>
</cp:coreProperties>
</file>